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1009" r:id="rId3"/>
    <p:sldId id="1019" r:id="rId4"/>
    <p:sldId id="1015" r:id="rId5"/>
    <p:sldId id="1011" r:id="rId6"/>
    <p:sldId id="1012" r:id="rId7"/>
    <p:sldId id="1014"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2287"/>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smtClean="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a:solidFill>
                  <a:srgbClr val="70AD47">
                    <a:lumMod val="75000"/>
                  </a:srgbClr>
                </a:solidFill>
                <a:ea typeface="楷体" panose="02010609060101010101" pitchFamily="49" charset="-122"/>
                <a:cs typeface="Times New Roman" panose="02020603050405020304" pitchFamily="18" charset="0"/>
              </a:rPr>
              <a:t>6</a:t>
            </a: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竞赛思维园地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2031325"/>
          </a:xfrm>
        </p:spPr>
        <p:txBody>
          <a:bodyPr/>
          <a:lstStyle/>
          <a:p>
            <a:pPr hangingPunct="0">
              <a:spcAft>
                <a:spcPts val="0"/>
              </a:spcAft>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choose</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correct</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endPar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r" hangingPunct="0">
              <a:spcAft>
                <a:spcPts val="0"/>
              </a:spcAft>
              <a:tabLst>
                <a:tab pos="4231005" algn="l"/>
                <a:tab pos="8191500" algn="l"/>
              </a:tabLst>
            </a:pP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剑桥少儿英语考试一级</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starters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AA33F230-5229-3A8A-0838-4D4BB8573CE6}"/>
              </a:ext>
            </a:extLst>
          </p:cNvPr>
          <p:cNvPicPr>
            <a:picLocks noChangeAspect="1"/>
          </p:cNvPicPr>
          <p:nvPr/>
        </p:nvPicPr>
        <p:blipFill>
          <a:blip r:embed="rId2"/>
          <a:stretch>
            <a:fillRect/>
          </a:stretch>
        </p:blipFill>
        <p:spPr>
          <a:xfrm>
            <a:off x="4150990" y="855452"/>
            <a:ext cx="3478857" cy="591828"/>
          </a:xfrm>
          <a:prstGeom prst="rect">
            <a:avLst/>
          </a:prstGeom>
        </p:spPr>
      </p:pic>
      <p:sp>
        <p:nvSpPr>
          <p:cNvPr id="5" name="内容占位符 1"/>
          <p:cNvSpPr txBox="1">
            <a:spLocks/>
          </p:cNvSpPr>
          <p:nvPr/>
        </p:nvSpPr>
        <p:spPr bwMode="auto">
          <a:xfrm>
            <a:off x="360854" y="3296610"/>
            <a:ext cx="11485848" cy="3246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Hello, I’m Amy.I have got a postcard.It’s a picture of the Huangshan Mountain.It is very beautiful.And it’s very famous in China.It is in the south of Anhui.It’s more than 1</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860 metres high.Every year thousands of Chinese and foreigners visit it.It’s really a nice place to visit.I will visit the Huangshan Mountain one day.</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2600199"/>
          </a:xfrm>
        </p:spPr>
        <p:txBody>
          <a:bodyPr/>
          <a:lstStyle/>
          <a:p>
            <a:pPr lvl="0"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postcard is about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Great Wall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Huangshan Mountain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Yellow River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1108575"/>
            <a:ext cx="423514" cy="523220"/>
          </a:xfrm>
          <a:prstGeom prst="rect">
            <a:avLst/>
          </a:prstGeom>
        </p:spPr>
        <p:txBody>
          <a:bodyPr wrap="none">
            <a:spAutoFit/>
          </a:bodyPr>
          <a:lstStyle/>
          <a:p>
            <a:r>
              <a:rPr lang="en-US" altLang="zh-CN"/>
              <a:t>B</a:t>
            </a:r>
            <a:endParaRPr lang="zh-CN" altLang="en-US"/>
          </a:p>
        </p:txBody>
      </p:sp>
      <p:sp>
        <p:nvSpPr>
          <p:cNvPr id="4" name="内容占位符 1"/>
          <p:cNvSpPr txBox="1">
            <a:spLocks/>
          </p:cNvSpPr>
          <p:nvPr/>
        </p:nvSpPr>
        <p:spPr bwMode="auto">
          <a:xfrm>
            <a:off x="360854" y="3474632"/>
            <a:ext cx="11485848" cy="260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Huangshan Mountain is in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Anhui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Hubei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Henan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65386" y="3602479"/>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526040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3888500"/>
          </a:xfrm>
        </p:spPr>
        <p:txBody>
          <a:bodyPr/>
          <a:lstStyle/>
          <a:p>
            <a:pPr hangingPunct="0">
              <a:spcAft>
                <a:spcPts val="0"/>
              </a:spcAft>
              <a:tabLst>
                <a:tab pos="5292725" algn="l"/>
                <a:tab pos="815975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Huangshan Mountain is about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metres high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5292725" algn="l"/>
                <a:tab pos="81597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680	B. 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860	C. 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608</a:t>
            </a:r>
          </a:p>
          <a:p>
            <a:pPr marL="0" marR="0" lvl="0" indent="0" algn="just" defTabSz="914400" rtl="0" eaLnBrk="1" fontAlgn="base" latinLnBrk="0" hangingPunct="0">
              <a:lnSpc>
                <a:spcPct val="150000"/>
              </a:lnSpc>
              <a:spcBef>
                <a:spcPts val="0"/>
              </a:spcBef>
              <a:spcAft>
                <a:spcPts val="0"/>
              </a:spcAft>
              <a:buClrTx/>
              <a:buSzTx/>
              <a:buFontTx/>
              <a:buNone/>
              <a:tabLst>
                <a:tab pos="5292725" algn="l"/>
                <a:tab pos="8159750" algn="l"/>
              </a:tabLst>
              <a:defRPr/>
            </a:pPr>
            <a:r>
              <a:rPr kumimoji="0" lang="zh-CN"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宋体" panose="02010600030101010101" pitchFamily="2" charset="-122"/>
              </a:rPr>
              <a:t>（</a:t>
            </a:r>
            <a:r>
              <a:rPr kumimoji="0" lang="zh-CN"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zh-CN"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宋体" panose="02010600030101010101" pitchFamily="2" charset="-122"/>
              </a:rPr>
              <a:t>）</a:t>
            </a:r>
            <a:r>
              <a:rPr kumimoji="0" lang="en-US" altLang="zh-CN" sz="2800" b="0" i="0" u="none" strike="noStrike" kern="1200" cap="none" spc="0" normalizeH="0" baseline="0" noProof="0">
                <a:ln>
                  <a:noFill/>
                </a:ln>
                <a:solidFill>
                  <a:srgbClr val="00AEEF"/>
                </a:solidFill>
                <a:effectLst/>
                <a:uLnTx/>
                <a:uFillTx/>
                <a:latin typeface="Times New Roman" panose="02020603050405020304" pitchFamily="18" charset="0"/>
                <a:ea typeface="宋体" panose="02010600030101010101" pitchFamily="2" charset="-122"/>
                <a:cs typeface="Times New Roman" panose="02020603050405020304" pitchFamily="18" charset="0"/>
              </a:rPr>
              <a:t>4</a:t>
            </a:r>
            <a:r>
              <a:rPr kumimoji="0" lang="en-US" altLang="zh-CN" sz="2800" b="0" i="0" u="none" strike="noStrike" kern="1200" cap="none" spc="0" normalizeH="0" baseline="0" noProof="0">
                <a:ln>
                  <a:noFill/>
                </a:ln>
                <a:solidFill>
                  <a:srgbClr val="00AEEF"/>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Is the Huangshan Mountain a beautiful place?</a:t>
            </a:r>
            <a:endParaRPr kumimoji="0" lang="zh-CN" altLang="zh-CN" sz="12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1799590" algn="just" defTabSz="914400" rtl="0" eaLnBrk="1" fontAlgn="base" latinLnBrk="0" hangingPunct="0">
              <a:lnSpc>
                <a:spcPct val="150000"/>
              </a:lnSpc>
              <a:spcBef>
                <a:spcPts val="0"/>
              </a:spcBef>
              <a:spcAft>
                <a:spcPts val="0"/>
              </a:spcAft>
              <a:buClrTx/>
              <a:buSzTx/>
              <a:buFontTx/>
              <a:buNone/>
              <a:tabLst>
                <a:tab pos="5292725" algn="l"/>
                <a:tab pos="8159750" algn="l"/>
              </a:tabLst>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 Yes, it does</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B. Yes, it is</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C. No, it isn’t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p>
          <a:p>
            <a:pPr marL="0" marR="0" lvl="0" indent="0" algn="just" defTabSz="914400" rtl="0" eaLnBrk="1" fontAlgn="base" latinLnBrk="0" hangingPunct="0">
              <a:lnSpc>
                <a:spcPct val="150000"/>
              </a:lnSpc>
              <a:spcBef>
                <a:spcPts val="0"/>
              </a:spcBef>
              <a:spcAft>
                <a:spcPts val="0"/>
              </a:spcAft>
              <a:buClrTx/>
              <a:buSzTx/>
              <a:buFontTx/>
              <a:buNone/>
              <a:tabLst>
                <a:tab pos="5292725" algn="l"/>
                <a:tab pos="8159750" algn="l"/>
              </a:tabLst>
              <a:defRPr/>
            </a:pPr>
            <a:r>
              <a:rPr kumimoji="0" lang="zh-CN"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宋体" panose="02010600030101010101" pitchFamily="2" charset="-122"/>
              </a:rPr>
              <a:t>（</a:t>
            </a:r>
            <a:r>
              <a:rPr kumimoji="0" lang="zh-CN"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zh-CN"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宋体" panose="02010600030101010101" pitchFamily="2" charset="-122"/>
              </a:rPr>
              <a:t>）</a:t>
            </a:r>
            <a:r>
              <a:rPr kumimoji="0" lang="en-US" altLang="zh-CN" sz="2800" b="0" i="0" u="none" strike="noStrike" kern="1200" cap="none" spc="0" normalizeH="0" baseline="0" noProof="0">
                <a:ln>
                  <a:noFill/>
                </a:ln>
                <a:solidFill>
                  <a:srgbClr val="00AEEF"/>
                </a:solidFill>
                <a:effectLst/>
                <a:uLnTx/>
                <a:uFillTx/>
                <a:latin typeface="Times New Roman" panose="02020603050405020304" pitchFamily="18" charset="0"/>
                <a:ea typeface="宋体" panose="02010600030101010101" pitchFamily="2" charset="-122"/>
                <a:cs typeface="Times New Roman" panose="02020603050405020304" pitchFamily="18" charset="0"/>
              </a:rPr>
              <a:t>5</a:t>
            </a:r>
            <a:r>
              <a:rPr kumimoji="0" lang="en-US" altLang="zh-CN" sz="2800" b="0" i="0" u="none" strike="noStrike" kern="1200" cap="none" spc="0" normalizeH="0" baseline="0" noProof="0">
                <a:ln>
                  <a:noFill/>
                </a:ln>
                <a:solidFill>
                  <a:srgbClr val="00AEEF"/>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Will Amy visit the Huangshan Mountain one day? </a:t>
            </a:r>
            <a:endParaRPr kumimoji="0" lang="zh-CN" altLang="zh-CN" sz="12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1799590" algn="just" defTabSz="914400" rtl="0" eaLnBrk="1" fontAlgn="base" latinLnBrk="0" hangingPunct="0">
              <a:lnSpc>
                <a:spcPct val="150000"/>
              </a:lnSpc>
              <a:spcBef>
                <a:spcPts val="0"/>
              </a:spcBef>
              <a:spcAft>
                <a:spcPts val="0"/>
              </a:spcAft>
              <a:buClrTx/>
              <a:buSzTx/>
              <a:buFontTx/>
              <a:buNone/>
              <a:tabLst>
                <a:tab pos="5292725" algn="l"/>
                <a:tab pos="8159750" algn="l"/>
              </a:tabLst>
              <a:defRPr/>
            </a:pP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 No, she won’t</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B. Yes, she will</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en-US" altLang="zh-CN" sz="28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	C. Yes, she does</a:t>
            </a:r>
            <a:r>
              <a:rPr kumimoji="0" lang="en-US" altLang="zh-CN" sz="2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5386" y="1252591"/>
            <a:ext cx="423514" cy="523220"/>
          </a:xfrm>
          <a:prstGeom prst="rect">
            <a:avLst/>
          </a:prstGeom>
        </p:spPr>
        <p:txBody>
          <a:bodyPr wrap="none">
            <a:spAutoFit/>
          </a:bodyPr>
          <a:lstStyle/>
          <a:p>
            <a:r>
              <a:rPr lang="en-US" altLang="zh-CN"/>
              <a:t>B</a:t>
            </a:r>
            <a:endParaRPr lang="zh-CN" altLang="en-US"/>
          </a:p>
        </p:txBody>
      </p:sp>
      <p:sp>
        <p:nvSpPr>
          <p:cNvPr id="4" name="矩形 3"/>
          <p:cNvSpPr/>
          <p:nvPr/>
        </p:nvSpPr>
        <p:spPr>
          <a:xfrm>
            <a:off x="965386" y="2508900"/>
            <a:ext cx="423514" cy="523220"/>
          </a:xfrm>
          <a:prstGeom prst="rect">
            <a:avLst/>
          </a:prstGeom>
        </p:spPr>
        <p:txBody>
          <a:bodyPr wrap="none">
            <a:spAutoFit/>
          </a:bodyPr>
          <a:lstStyle/>
          <a:p>
            <a:r>
              <a:rPr lang="en-US" altLang="zh-CN"/>
              <a:t>B</a:t>
            </a:r>
            <a:endParaRPr lang="zh-CN" altLang="en-US"/>
          </a:p>
        </p:txBody>
      </p:sp>
      <p:sp>
        <p:nvSpPr>
          <p:cNvPr id="5" name="矩形 4"/>
          <p:cNvSpPr/>
          <p:nvPr/>
        </p:nvSpPr>
        <p:spPr>
          <a:xfrm>
            <a:off x="965386" y="3806716"/>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507588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5272"/>
            <a:ext cx="11485848" cy="5262979"/>
          </a:xfrm>
        </p:spPr>
        <p:txBody>
          <a:bodyPr/>
          <a:lstStyle/>
          <a:p>
            <a:pPr hangingPunct="0">
              <a:spcAft>
                <a:spcPts val="0"/>
              </a:spcAft>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judge.</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阅读句子短文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判断句子正</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r" hangingPunct="0">
              <a:spcAft>
                <a:spcPts val="0"/>
              </a:spcAft>
              <a:tabLst>
                <a:tab pos="4231005" algn="l"/>
                <a:tab pos="8191500" algn="l"/>
              </a:tabLst>
            </a:pP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剑桥少儿英语考试一级</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starters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改编</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Hello</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name is Mike. I’m 12 years old and I have got many hobbies. Let me tell you about them</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got a big collection of stamps from 20 different countries. My favourite stamps have got pictures of animals. Every Saturday, I ride my blue bicycle to the park. I have got a special basket on my bike for carrying my kite. On windy days, I fly my dragon-shaped kite. It has got a long red tail</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8B97BE0B-97AD-4237-C41F-20AFFD3E0072}"/>
              </a:ext>
            </a:extLst>
          </p:cNvPr>
          <p:cNvPicPr>
            <a:picLocks noChangeAspect="1"/>
          </p:cNvPicPr>
          <p:nvPr/>
        </p:nvPicPr>
        <p:blipFill>
          <a:blip r:embed="rId2"/>
          <a:stretch>
            <a:fillRect/>
          </a:stretch>
        </p:blipFill>
        <p:spPr>
          <a:xfrm>
            <a:off x="3430910" y="692696"/>
            <a:ext cx="4968552" cy="615810"/>
          </a:xfrm>
          <a:prstGeom prst="rect">
            <a:avLst/>
          </a:prstGeom>
        </p:spPr>
      </p:pic>
    </p:spTree>
    <p:extLst>
      <p:ext uri="{BB962C8B-B14F-4D97-AF65-F5344CB8AC3E}">
        <p14:creationId xmlns:p14="http://schemas.microsoft.com/office/powerpoint/2010/main" val="37259168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2287"/>
            <a:ext cx="11485848" cy="4616648"/>
          </a:xfrm>
        </p:spPr>
        <p:txBody>
          <a:bodyPr/>
          <a:lstStyle/>
          <a:p>
            <a:pPr indent="718185"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my favourite hobby is playing football. Our school football team has got 15 players, and I’m the goalkeeper. Every Tuesday and Thursday after school, we have got football practice. Last month, we had got an exciting match against Sunshine Primary School. Guess what? We won the match</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dream is to join the national team when I grow up. I have got a poster of the Chinese national football team on my bedroom wall. To make my dream come true, I have got to work hard every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has got many hobbies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likes collecting stamps best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is a goalkeeper of the school football team.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often plays football with his parents after school.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1793875" indent="-1793875"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Mike wants to be a football player of the national team in the future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6760" y="1386729"/>
            <a:ext cx="423514" cy="523220"/>
          </a:xfrm>
          <a:prstGeom prst="rect">
            <a:avLst/>
          </a:prstGeom>
        </p:spPr>
        <p:txBody>
          <a:bodyPr wrap="none">
            <a:spAutoFit/>
          </a:bodyPr>
          <a:lstStyle/>
          <a:p>
            <a:r>
              <a:rPr lang="en-US" altLang="zh-CN"/>
              <a:t>T</a:t>
            </a:r>
            <a:endParaRPr lang="zh-CN" altLang="en-US"/>
          </a:p>
        </p:txBody>
      </p:sp>
      <p:sp>
        <p:nvSpPr>
          <p:cNvPr id="4" name="矩形 3"/>
          <p:cNvSpPr/>
          <p:nvPr/>
        </p:nvSpPr>
        <p:spPr>
          <a:xfrm>
            <a:off x="964713" y="2020544"/>
            <a:ext cx="404278" cy="523220"/>
          </a:xfrm>
          <a:prstGeom prst="rect">
            <a:avLst/>
          </a:prstGeom>
        </p:spPr>
        <p:txBody>
          <a:bodyPr wrap="none">
            <a:spAutoFit/>
          </a:bodyPr>
          <a:lstStyle/>
          <a:p>
            <a:r>
              <a:rPr lang="en-US" altLang="zh-CN"/>
              <a:t>F</a:t>
            </a:r>
            <a:endParaRPr lang="zh-CN" altLang="en-US"/>
          </a:p>
        </p:txBody>
      </p:sp>
      <p:sp>
        <p:nvSpPr>
          <p:cNvPr id="5" name="矩形 4"/>
          <p:cNvSpPr/>
          <p:nvPr/>
        </p:nvSpPr>
        <p:spPr>
          <a:xfrm>
            <a:off x="956760" y="2662985"/>
            <a:ext cx="423514" cy="523220"/>
          </a:xfrm>
          <a:prstGeom prst="rect">
            <a:avLst/>
          </a:prstGeom>
        </p:spPr>
        <p:txBody>
          <a:bodyPr wrap="none">
            <a:spAutoFit/>
          </a:bodyPr>
          <a:lstStyle/>
          <a:p>
            <a:r>
              <a:rPr lang="en-US" altLang="zh-CN"/>
              <a:t>T</a:t>
            </a:r>
            <a:endParaRPr lang="zh-CN" altLang="en-US"/>
          </a:p>
        </p:txBody>
      </p:sp>
      <p:sp>
        <p:nvSpPr>
          <p:cNvPr id="6" name="矩形 5"/>
          <p:cNvSpPr/>
          <p:nvPr/>
        </p:nvSpPr>
        <p:spPr>
          <a:xfrm>
            <a:off x="973339" y="3295025"/>
            <a:ext cx="404278" cy="523220"/>
          </a:xfrm>
          <a:prstGeom prst="rect">
            <a:avLst/>
          </a:prstGeom>
        </p:spPr>
        <p:txBody>
          <a:bodyPr wrap="none">
            <a:spAutoFit/>
          </a:bodyPr>
          <a:lstStyle/>
          <a:p>
            <a:r>
              <a:rPr lang="en-US" altLang="zh-CN"/>
              <a:t>F</a:t>
            </a:r>
            <a:endParaRPr lang="zh-CN" altLang="en-US"/>
          </a:p>
        </p:txBody>
      </p:sp>
      <p:sp>
        <p:nvSpPr>
          <p:cNvPr id="7" name="矩形 6"/>
          <p:cNvSpPr/>
          <p:nvPr/>
        </p:nvSpPr>
        <p:spPr>
          <a:xfrm>
            <a:off x="973339" y="3946092"/>
            <a:ext cx="423514" cy="523220"/>
          </a:xfrm>
          <a:prstGeom prst="rect">
            <a:avLst/>
          </a:prstGeom>
        </p:spPr>
        <p:txBody>
          <a:bodyPr wrap="none">
            <a:spAutoFit/>
          </a:bodyPr>
          <a:lstStyle/>
          <a:p>
            <a:r>
              <a:rPr lang="en-US" altLang="zh-CN"/>
              <a:t>T</a:t>
            </a:r>
            <a:endParaRPr lang="zh-CN" altLang="en-US"/>
          </a:p>
        </p:txBody>
      </p:sp>
    </p:spTree>
    <p:extLst>
      <p:ext uri="{BB962C8B-B14F-4D97-AF65-F5344CB8AC3E}">
        <p14:creationId xmlns:p14="http://schemas.microsoft.com/office/powerpoint/2010/main" val="252704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TotalTime>
  <Words>275</Words>
  <Application>Microsoft Office PowerPoint</Application>
  <PresentationFormat>自定义</PresentationFormat>
  <Paragraphs>40</Paragraphs>
  <Slides>7</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7</vt:i4>
      </vt:variant>
    </vt:vector>
  </HeadingPairs>
  <TitlesOfParts>
    <vt:vector size="14"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364</cp:revision>
  <dcterms:created xsi:type="dcterms:W3CDTF">2020-11-06T05:24:00Z</dcterms:created>
  <dcterms:modified xsi:type="dcterms:W3CDTF">2025-06-10T09:02:27Z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